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57" r:id="rId3"/>
    <p:sldId id="259" r:id="rId4"/>
    <p:sldId id="258" r:id="rId5"/>
    <p:sldId id="262" r:id="rId6"/>
    <p:sldId id="260" r:id="rId7"/>
    <p:sldId id="261" r:id="rId8"/>
    <p:sldId id="264" r:id="rId9"/>
    <p:sldId id="269" r:id="rId10"/>
    <p:sldId id="274" r:id="rId11"/>
    <p:sldId id="265" r:id="rId12"/>
    <p:sldId id="266" r:id="rId13"/>
    <p:sldId id="267" r:id="rId14"/>
    <p:sldId id="268" r:id="rId15"/>
    <p:sldId id="263" r:id="rId16"/>
    <p:sldId id="270" r:id="rId17"/>
    <p:sldId id="271" r:id="rId18"/>
    <p:sldId id="272" r:id="rId19"/>
    <p:sldId id="273"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FAE0"/>
    <a:srgbClr val="0432FF"/>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5"/>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7BDE9A-0C89-5DD9-C477-86506ACA5079}"/>
              </a:ext>
            </a:extLst>
          </p:cNvPr>
          <p:cNvSpPr>
            <a:spLocks noGrp="1"/>
          </p:cNvSpPr>
          <p:nvPr>
            <p:ph type="title"/>
          </p:nvPr>
        </p:nvSpPr>
        <p:spPr>
          <a:xfrm>
            <a:off x="628650" y="8510"/>
            <a:ext cx="7886700" cy="1325563"/>
          </a:xfrm>
        </p:spPr>
        <p:txBody>
          <a:bodyPr>
            <a:normAutofit/>
          </a:bodyPr>
          <a:lstStyle/>
          <a:p>
            <a:r>
              <a:rPr lang="ja-JP" altLang="en-US" sz="3200" b="1">
                <a:solidFill>
                  <a:srgbClr val="0432FF"/>
                </a:solidFill>
              </a:rPr>
              <a:t>参考</a:t>
            </a:r>
            <a:r>
              <a:rPr lang="en-US" altLang="ja-JP" sz="3200" b="1" dirty="0">
                <a:solidFill>
                  <a:srgbClr val="0432FF"/>
                </a:solidFill>
              </a:rPr>
              <a:t>:</a:t>
            </a:r>
            <a:r>
              <a:rPr lang="en-US" altLang="ja-JP" sz="3200" dirty="0"/>
              <a:t> </a:t>
            </a:r>
            <a:r>
              <a:rPr lang="ja-JP" altLang="en-US" sz="3200"/>
              <a:t>分母を</a:t>
            </a:r>
            <a:r>
              <a:rPr lang="en-US" altLang="ja-JP" sz="3200" dirty="0"/>
              <a:t>50</a:t>
            </a:r>
            <a:r>
              <a:rPr lang="ja-JP" altLang="en-US" sz="3200"/>
              <a:t>以下の限定にせず</a:t>
            </a:r>
            <a:br>
              <a:rPr lang="en-US" altLang="ja-JP" sz="3200" dirty="0"/>
            </a:br>
            <a:r>
              <a:rPr lang="en-US" altLang="ja-JP" sz="3200" dirty="0"/>
              <a:t>	2〜100</a:t>
            </a:r>
            <a:r>
              <a:rPr lang="ja-JP" altLang="en-US" sz="3200"/>
              <a:t>までにした場合</a:t>
            </a:r>
            <a:endParaRPr kumimoji="1" lang="ja-JP" altLang="en-US" sz="3200"/>
          </a:p>
        </p:txBody>
      </p:sp>
      <p:sp>
        <p:nvSpPr>
          <p:cNvPr id="3" name="コンテンツ プレースホルダー 2">
            <a:extLst>
              <a:ext uri="{FF2B5EF4-FFF2-40B4-BE49-F238E27FC236}">
                <a16:creationId xmlns:a16="http://schemas.microsoft.com/office/drawing/2014/main" id="{62F4B850-EA9F-1C63-AC3F-E195BEF47088}"/>
              </a:ext>
            </a:extLst>
          </p:cNvPr>
          <p:cNvSpPr>
            <a:spLocks noGrp="1"/>
          </p:cNvSpPr>
          <p:nvPr>
            <p:ph idx="1"/>
          </p:nvPr>
        </p:nvSpPr>
        <p:spPr>
          <a:xfrm>
            <a:off x="628650" y="5650993"/>
            <a:ext cx="7886700" cy="1024444"/>
          </a:xfrm>
        </p:spPr>
        <p:txBody>
          <a:bodyPr>
            <a:normAutofit fontScale="92500" lnSpcReduction="10000"/>
          </a:bodyPr>
          <a:lstStyle/>
          <a:p>
            <a:r>
              <a:rPr kumimoji="1" lang="ja-JP" altLang="en-US" sz="1800"/>
              <a:t>事前分布は分母に反比例のままにした。各</a:t>
            </a:r>
            <a:r>
              <a:rPr kumimoji="1" lang="en-US" altLang="ja-JP" sz="1800" dirty="0"/>
              <a:t>M</a:t>
            </a:r>
            <a:r>
              <a:rPr kumimoji="1" lang="ja-JP" altLang="en-US" sz="1800"/>
              <a:t>について</a:t>
            </a:r>
            <a:r>
              <a:rPr kumimoji="1" lang="en-US" altLang="ja-JP" sz="1800" dirty="0"/>
              <a:t>20</a:t>
            </a:r>
            <a:r>
              <a:rPr kumimoji="1" lang="ja-JP" altLang="en-US" sz="1800"/>
              <a:t>万回ランダムに試行。</a:t>
            </a:r>
            <a:endParaRPr kumimoji="1" lang="en-US" altLang="ja-JP" sz="1800" dirty="0"/>
          </a:p>
          <a:p>
            <a:r>
              <a:rPr lang="en-US" altLang="ja-JP" sz="1800" dirty="0"/>
              <a:t>50</a:t>
            </a:r>
            <a:r>
              <a:rPr lang="ja-JP" altLang="en-US" sz="1800"/>
              <a:t>以下に限定した場合に比べ、</a:t>
            </a:r>
            <a:r>
              <a:rPr lang="en-US" altLang="ja-JP" sz="1800" dirty="0"/>
              <a:t>M=4</a:t>
            </a:r>
            <a:r>
              <a:rPr lang="ja-JP" altLang="en-US" sz="1800"/>
              <a:t>でも</a:t>
            </a:r>
            <a:r>
              <a:rPr lang="en-US" altLang="ja-JP" sz="1800" dirty="0"/>
              <a:t>6</a:t>
            </a:r>
            <a:r>
              <a:rPr lang="ja-JP" altLang="en-US" sz="1800"/>
              <a:t>でも、分母を決めにくくなる。</a:t>
            </a:r>
            <a:endParaRPr lang="en-US" altLang="ja-JP" sz="1800" dirty="0"/>
          </a:p>
          <a:p>
            <a:r>
              <a:rPr lang="ja-JP" altLang="en-US" sz="1800"/>
              <a:t>従って、分母を</a:t>
            </a:r>
            <a:r>
              <a:rPr lang="en-US" altLang="ja-JP" sz="1800" dirty="0"/>
              <a:t>50</a:t>
            </a:r>
            <a:r>
              <a:rPr lang="ja-JP" altLang="en-US" sz="1800"/>
              <a:t>以下に限定することは、大きな意味があったと考えられる。</a:t>
            </a:r>
            <a:endParaRPr lang="en-US" altLang="ja-JP" sz="1800" dirty="0"/>
          </a:p>
          <a:p>
            <a:pPr marL="0" indent="0">
              <a:buNone/>
            </a:pPr>
            <a:endParaRPr kumimoji="1" lang="ja-JP" altLang="en-US" sz="1800"/>
          </a:p>
        </p:txBody>
      </p:sp>
      <p:sp>
        <p:nvSpPr>
          <p:cNvPr id="4" name="スライド番号プレースホルダー 3">
            <a:extLst>
              <a:ext uri="{FF2B5EF4-FFF2-40B4-BE49-F238E27FC236}">
                <a16:creationId xmlns:a16="http://schemas.microsoft.com/office/drawing/2014/main" id="{F26EE7FD-21F2-D231-BBCC-B93F92DCA9F8}"/>
              </a:ext>
            </a:extLst>
          </p:cNvPr>
          <p:cNvSpPr>
            <a:spLocks noGrp="1"/>
          </p:cNvSpPr>
          <p:nvPr>
            <p:ph type="sldNum" sz="quarter" idx="12"/>
          </p:nvPr>
        </p:nvSpPr>
        <p:spPr>
          <a:xfrm>
            <a:off x="7015734" y="6310311"/>
            <a:ext cx="2057400" cy="365125"/>
          </a:xfrm>
        </p:spPr>
        <p:txBody>
          <a:bodyPr/>
          <a:lstStyle/>
          <a:p>
            <a:fld id="{3A66E2A6-4F0A-F644-9A09-F60FD2204175}" type="slidenum">
              <a:rPr kumimoji="1" lang="ja-JP" altLang="en-US" smtClean="0"/>
              <a:pPr/>
              <a:t>10</a:t>
            </a:fld>
            <a:endParaRPr kumimoji="1" lang="ja-JP" altLang="en-US"/>
          </a:p>
        </p:txBody>
      </p:sp>
      <p:pic>
        <p:nvPicPr>
          <p:cNvPr id="5" name="図 4">
            <a:extLst>
              <a:ext uri="{FF2B5EF4-FFF2-40B4-BE49-F238E27FC236}">
                <a16:creationId xmlns:a16="http://schemas.microsoft.com/office/drawing/2014/main" id="{5CF38B8B-E848-ACE2-0777-E7F5AC4F034D}"/>
              </a:ext>
            </a:extLst>
          </p:cNvPr>
          <p:cNvPicPr>
            <a:picLocks noChangeAspect="1"/>
          </p:cNvPicPr>
          <p:nvPr/>
        </p:nvPicPr>
        <p:blipFill>
          <a:blip r:embed="rId2"/>
          <a:stretch>
            <a:fillRect/>
          </a:stretch>
        </p:blipFill>
        <p:spPr>
          <a:xfrm>
            <a:off x="877824" y="1133856"/>
            <a:ext cx="7446518" cy="4398741"/>
          </a:xfrm>
          <a:prstGeom prst="rect">
            <a:avLst/>
          </a:prstGeom>
        </p:spPr>
      </p:pic>
    </p:spTree>
    <p:extLst>
      <p:ext uri="{BB962C8B-B14F-4D97-AF65-F5344CB8AC3E}">
        <p14:creationId xmlns:p14="http://schemas.microsoft.com/office/powerpoint/2010/main" val="740851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a:solidFill>
            <a:srgbClr val="E0FAE0"/>
          </a:solidFill>
          <a:effectLst>
            <a:softEdge rad="112684"/>
          </a:effectLst>
        </p:spPr>
        <p:txBody>
          <a:bodyPr lIns="144000" tIns="251999" rIns="144000" bIns="144000">
            <a:normAutofit lnSpcReduction="10000"/>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62500" lnSpcReduction="20000"/>
          </a:bodyPr>
          <a:lstStyle/>
          <a:p>
            <a:r>
              <a:rPr kumimoji="1" lang="ja-JP" altLang="en-US"/>
              <a:t>この資料の 学術における分野的な位置づけは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lang="ja-JP" altLang="en-US"/>
              <a:t>異なりうる形の単体複数を組み合わせた場合</a:t>
            </a:r>
            <a:r>
              <a:rPr lang="en-US" altLang="ja-JP" dirty="0"/>
              <a:t>(</a:t>
            </a:r>
            <a:r>
              <a:rPr lang="ja-JP" altLang="en-US"/>
              <a:t>計</a:t>
            </a:r>
            <a:r>
              <a:rPr lang="en-US" altLang="ja-JP" dirty="0"/>
              <a:t>100%</a:t>
            </a:r>
            <a:r>
              <a:rPr lang="ja-JP" altLang="en-US"/>
              <a:t>の調査が複数の場合</a:t>
            </a:r>
            <a:r>
              <a:rPr lang="en-US" altLang="ja-JP" dirty="0"/>
              <a:t>)</a:t>
            </a:r>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と</a:t>
            </a:r>
            <a:r>
              <a:rPr kumimoji="1" lang="en-US" altLang="ja-JP" dirty="0"/>
              <a:t>B</a:t>
            </a:r>
            <a:r>
              <a:rPr kumimoji="1" lang="ja-JP" altLang="en-US"/>
              <a:t>のそれぞれが生成する割合近似値が</a:t>
            </a:r>
            <a:endParaRPr kumimoji="1" lang="en-US" altLang="ja-JP" dirty="0"/>
          </a:p>
          <a:p>
            <a:pPr lvl="1"/>
            <a:r>
              <a:rPr kumimoji="1" lang="ja-JP" altLang="en-US"/>
              <a:t>どう含まれるかを、</a:t>
            </a:r>
            <a:r>
              <a:rPr kumimoji="1" lang="en-US" altLang="ja-JP" dirty="0"/>
              <a:t>99×99</a:t>
            </a:r>
            <a:r>
              <a:rPr kumimoji="1" lang="ja-JP" altLang="en-US"/>
              <a:t>の行列で示す。</a:t>
            </a:r>
            <a:endParaRPr kumimoji="1" lang="en-US" altLang="ja-JP" dirty="0"/>
          </a:p>
          <a:p>
            <a:pPr lvl="1"/>
            <a:r>
              <a:rPr lang="ja-JP" altLang="en-US"/>
              <a:t>その行列の</a:t>
            </a:r>
            <a:r>
              <a:rPr lang="en-US" altLang="ja-JP" dirty="0"/>
              <a:t>(40〜60) × (40〜60) </a:t>
            </a:r>
            <a:r>
              <a:rPr lang="ja-JP" altLang="en-US"/>
              <a:t>付近を観察せよ。</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17</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F00042-7E1E-74CA-2C22-29EB8CB7FEDB}"/>
              </a:ext>
            </a:extLst>
          </p:cNvPr>
          <p:cNvSpPr>
            <a:spLocks noGrp="1"/>
          </p:cNvSpPr>
          <p:nvPr>
            <p:ph type="title"/>
          </p:nvPr>
        </p:nvSpPr>
        <p:spPr/>
        <p:txBody>
          <a:bodyPr/>
          <a:lstStyle/>
          <a:p>
            <a:r>
              <a:rPr kumimoji="1" lang="ja-JP" altLang="en-US"/>
              <a:t>懸案事項</a:t>
            </a:r>
          </a:p>
        </p:txBody>
      </p:sp>
      <p:sp>
        <p:nvSpPr>
          <p:cNvPr id="3" name="コンテンツ プレースホルダー 2">
            <a:extLst>
              <a:ext uri="{FF2B5EF4-FFF2-40B4-BE49-F238E27FC236}">
                <a16:creationId xmlns:a16="http://schemas.microsoft.com/office/drawing/2014/main" id="{F7D8306A-49A0-4EBC-BD5A-86DCF4FE38AC}"/>
              </a:ext>
            </a:extLst>
          </p:cNvPr>
          <p:cNvSpPr>
            <a:spLocks noGrp="1"/>
          </p:cNvSpPr>
          <p:nvPr>
            <p:ph idx="1"/>
          </p:nvPr>
        </p:nvSpPr>
        <p:spPr/>
        <p:txBody>
          <a:bodyPr/>
          <a:lstStyle/>
          <a:p>
            <a:r>
              <a:rPr kumimoji="1" lang="en-US" altLang="ja-JP" dirty="0" err="1"/>
              <a:t>denomfind</a:t>
            </a:r>
            <a:r>
              <a:rPr kumimoji="1" lang="ja-JP" altLang="en-US"/>
              <a:t>で</a:t>
            </a:r>
            <a:r>
              <a:rPr kumimoji="1" lang="en-US" altLang="ja-JP" dirty="0"/>
              <a:t> 10</a:t>
            </a:r>
            <a:r>
              <a:rPr kumimoji="1" lang="ja-JP" altLang="en-US"/>
              <a:t>進文字列で計算している箇所は正しく計算していると長らく思っていたが、</a:t>
            </a:r>
            <a:br>
              <a:rPr kumimoji="1" lang="en-US" altLang="ja-JP" dirty="0"/>
            </a:br>
            <a:r>
              <a:rPr kumimoji="1" lang="ja-JP" altLang="en-US"/>
              <a:t>そうではないかも。</a:t>
            </a:r>
            <a:endParaRPr lang="en-US" altLang="ja-JP" dirty="0"/>
          </a:p>
          <a:p>
            <a:r>
              <a:rPr kumimoji="1" lang="en-US" altLang="ja-JP" dirty="0"/>
              <a:t>C</a:t>
            </a:r>
            <a:r>
              <a:rPr kumimoji="1" lang="ja-JP" altLang="en-US"/>
              <a:t>コンパイラに依存すると</a:t>
            </a:r>
            <a:r>
              <a:rPr kumimoji="1" lang="en-US" altLang="ja-JP" dirty="0" err="1"/>
              <a:t>perldoc</a:t>
            </a:r>
            <a:r>
              <a:rPr kumimoji="1" lang="en-US" altLang="ja-JP" dirty="0"/>
              <a:t> </a:t>
            </a:r>
            <a:r>
              <a:rPr kumimoji="1" lang="en-US" altLang="ja-JP" dirty="0" err="1"/>
              <a:t>perlnumber</a:t>
            </a:r>
            <a:r>
              <a:rPr kumimoji="1" lang="ja-JP" altLang="en-US"/>
              <a:t>に書いてあった。</a:t>
            </a:r>
            <a:endParaRPr kumimoji="1" lang="en-US" altLang="ja-JP" dirty="0"/>
          </a:p>
          <a:p>
            <a:r>
              <a:rPr kumimoji="1" lang="en-US" altLang="ja-JP" dirty="0"/>
              <a:t>9</a:t>
            </a:r>
            <a:r>
              <a:rPr kumimoji="1" lang="ja-JP" altLang="en-US"/>
              <a:t>が</a:t>
            </a:r>
            <a:r>
              <a:rPr kumimoji="1" lang="en-US" altLang="ja-JP" dirty="0"/>
              <a:t>20</a:t>
            </a:r>
            <a:r>
              <a:rPr kumimoji="1" lang="ja-JP" altLang="en-US"/>
              <a:t>個ある</a:t>
            </a:r>
            <a:r>
              <a:rPr lang="ja-JP" altLang="en-US" b="0" i="0">
                <a:solidFill>
                  <a:srgbClr val="333333"/>
                </a:solidFill>
                <a:effectLst/>
                <a:latin typeface="SF Mono"/>
              </a:rPr>
              <a:t> </a:t>
            </a:r>
            <a:r>
              <a:rPr lang="en-US" altLang="ja-JP" b="0" i="0" dirty="0">
                <a:solidFill>
                  <a:srgbClr val="333333"/>
                </a:solidFill>
                <a:effectLst/>
                <a:latin typeface="SF Mono"/>
              </a:rPr>
              <a:t>0.99999999999999999999</a:t>
            </a:r>
            <a:r>
              <a:rPr lang="ja-JP" altLang="en-US" b="0" i="0">
                <a:solidFill>
                  <a:srgbClr val="333333"/>
                </a:solidFill>
                <a:effectLst/>
                <a:latin typeface="SF Mono"/>
              </a:rPr>
              <a:t> の例でいろいろ実験したら、確かに私の想定外の動きをする。</a:t>
            </a:r>
            <a:endParaRPr kumimoji="1" lang="ja-JP" altLang="en-US"/>
          </a:p>
        </p:txBody>
      </p:sp>
      <p:sp>
        <p:nvSpPr>
          <p:cNvPr id="4" name="スライド番号プレースホルダー 3">
            <a:extLst>
              <a:ext uri="{FF2B5EF4-FFF2-40B4-BE49-F238E27FC236}">
                <a16:creationId xmlns:a16="http://schemas.microsoft.com/office/drawing/2014/main" id="{71BC22F0-C196-3496-6F13-116C6FCC0067}"/>
              </a:ext>
            </a:extLst>
          </p:cNvPr>
          <p:cNvSpPr>
            <a:spLocks noGrp="1"/>
          </p:cNvSpPr>
          <p:nvPr>
            <p:ph type="sldNum" sz="quarter" idx="12"/>
          </p:nvPr>
        </p:nvSpPr>
        <p:spPr/>
        <p:txBody>
          <a:bodyPr/>
          <a:lstStyle/>
          <a:p>
            <a:fld id="{3A66E2A6-4F0A-F644-9A09-F60FD2204175}" type="slidenum">
              <a:rPr kumimoji="1" lang="ja-JP" altLang="en-US" smtClean="0"/>
              <a:pPr/>
              <a:t>18</a:t>
            </a:fld>
            <a:endParaRPr kumimoji="1" lang="ja-JP" altLang="en-US"/>
          </a:p>
        </p:txBody>
      </p:sp>
    </p:spTree>
    <p:extLst>
      <p:ext uri="{BB962C8B-B14F-4D97-AF65-F5344CB8AC3E}">
        <p14:creationId xmlns:p14="http://schemas.microsoft.com/office/powerpoint/2010/main" val="3671505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A63D42-D49F-8C24-9E44-3128E8DD00E5}"/>
              </a:ext>
            </a:extLst>
          </p:cNvPr>
          <p:cNvSpPr>
            <a:spLocks noGrp="1"/>
          </p:cNvSpPr>
          <p:nvPr>
            <p:ph type="title"/>
          </p:nvPr>
        </p:nvSpPr>
        <p:spPr/>
        <p:txBody>
          <a:bodyPr/>
          <a:lstStyle/>
          <a:p>
            <a:r>
              <a:rPr lang="ja-JP" altLang="en-US"/>
              <a:t>他の疑問</a:t>
            </a:r>
            <a:endParaRPr kumimoji="1" lang="ja-JP" altLang="en-US"/>
          </a:p>
        </p:txBody>
      </p:sp>
      <p:sp>
        <p:nvSpPr>
          <p:cNvPr id="3" name="コンテンツ プレースホルダー 2">
            <a:extLst>
              <a:ext uri="{FF2B5EF4-FFF2-40B4-BE49-F238E27FC236}">
                <a16:creationId xmlns:a16="http://schemas.microsoft.com/office/drawing/2014/main" id="{B6F7082A-C908-CD88-A143-0FE1DD2D4346}"/>
              </a:ext>
            </a:extLst>
          </p:cNvPr>
          <p:cNvSpPr>
            <a:spLocks noGrp="1"/>
          </p:cNvSpPr>
          <p:nvPr>
            <p:ph idx="1"/>
          </p:nvPr>
        </p:nvSpPr>
        <p:spPr/>
        <p:txBody>
          <a:bodyPr/>
          <a:lstStyle/>
          <a:p>
            <a:r>
              <a:rPr kumimoji="1" lang="ja-JP" altLang="en-US"/>
              <a:t>分母</a:t>
            </a:r>
            <a:r>
              <a:rPr kumimoji="1" lang="en-US" altLang="ja-JP" dirty="0"/>
              <a:t>D</a:t>
            </a:r>
            <a:r>
              <a:rPr kumimoji="1" lang="ja-JP" altLang="en-US"/>
              <a:t>に対して、</a:t>
            </a:r>
            <a:r>
              <a:rPr lang="en-US" altLang="ja-JP" dirty="0"/>
              <a:t>1/D</a:t>
            </a:r>
            <a:r>
              <a:rPr lang="ja-JP" altLang="en-US"/>
              <a:t>の</a:t>
            </a:r>
            <a:r>
              <a:rPr kumimoji="1" lang="ja-JP" altLang="en-US"/>
              <a:t>事前分布としたが、</a:t>
            </a:r>
            <a:br>
              <a:rPr kumimoji="1" lang="en-US" altLang="ja-JP" dirty="0"/>
            </a:br>
            <a:r>
              <a:rPr kumimoji="1" lang="en-US" altLang="ja-JP" dirty="0"/>
              <a:t>1/(D-1)</a:t>
            </a:r>
            <a:r>
              <a:rPr lang="ja-JP" altLang="en-US"/>
              <a:t>の方が</a:t>
            </a:r>
            <a:r>
              <a:rPr lang="en-US" altLang="ja-JP" dirty="0"/>
              <a:t> </a:t>
            </a:r>
            <a:r>
              <a:rPr lang="en-US" altLang="ja-JP" dirty="0" err="1"/>
              <a:t>posteriorp.pl</a:t>
            </a:r>
            <a:r>
              <a:rPr lang="en-US" altLang="ja-JP" dirty="0"/>
              <a:t> </a:t>
            </a:r>
            <a:r>
              <a:rPr lang="ja-JP" altLang="en-US"/>
              <a:t>の計算上は楽かも。</a:t>
            </a:r>
            <a:endParaRPr kumimoji="1" lang="ja-JP" altLang="en-US"/>
          </a:p>
        </p:txBody>
      </p:sp>
      <p:sp>
        <p:nvSpPr>
          <p:cNvPr id="4" name="スライド番号プレースホルダー 3">
            <a:extLst>
              <a:ext uri="{FF2B5EF4-FFF2-40B4-BE49-F238E27FC236}">
                <a16:creationId xmlns:a16="http://schemas.microsoft.com/office/drawing/2014/main" id="{37A49D88-1B88-695D-F4E7-A5557045A685}"/>
              </a:ext>
            </a:extLst>
          </p:cNvPr>
          <p:cNvSpPr>
            <a:spLocks noGrp="1"/>
          </p:cNvSpPr>
          <p:nvPr>
            <p:ph type="sldNum" sz="quarter" idx="12"/>
          </p:nvPr>
        </p:nvSpPr>
        <p:spPr/>
        <p:txBody>
          <a:bodyPr/>
          <a:lstStyle/>
          <a:p>
            <a:fld id="{3A66E2A6-4F0A-F644-9A09-F60FD2204175}" type="slidenum">
              <a:rPr kumimoji="1" lang="ja-JP" altLang="en-US" smtClean="0"/>
              <a:pPr/>
              <a:t>19</a:t>
            </a:fld>
            <a:endParaRPr kumimoji="1" lang="ja-JP" altLang="en-US"/>
          </a:p>
        </p:txBody>
      </p:sp>
    </p:spTree>
    <p:extLst>
      <p:ext uri="{BB962C8B-B14F-4D97-AF65-F5344CB8AC3E}">
        <p14:creationId xmlns:p14="http://schemas.microsoft.com/office/powerpoint/2010/main" val="1726982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0432FF"/>
                </a:solidFill>
              </a:rPr>
              <a:t>別の考察</a:t>
            </a:r>
            <a:r>
              <a:rPr kumimoji="1" lang="en-US" altLang="ja-JP" sz="2800" b="1" dirty="0">
                <a:solidFill>
                  <a:srgbClr val="0432FF"/>
                </a:solidFill>
              </a:rPr>
              <a:t>1</a:t>
            </a:r>
            <a:r>
              <a:rPr lang="en-US" altLang="ja-JP" sz="2800" dirty="0">
                <a:solidFill>
                  <a:srgbClr val="0432FF"/>
                </a:solidFill>
              </a:rPr>
              <a:t>:</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3200" b="1">
                <a:solidFill>
                  <a:srgbClr val="0432FF"/>
                </a:solidFill>
              </a:rPr>
              <a:t>別の考察</a:t>
            </a:r>
            <a:r>
              <a:rPr kumimoji="1" lang="en-US" altLang="ja-JP" sz="3200" b="1" dirty="0">
                <a:solidFill>
                  <a:srgbClr val="0432FF"/>
                </a:solidFill>
              </a:rPr>
              <a:t>2</a:t>
            </a:r>
            <a:r>
              <a:rPr lang="en-US" altLang="ja-JP" sz="3200" b="1" dirty="0">
                <a:solidFill>
                  <a:srgbClr val="0432FF"/>
                </a:solidFill>
              </a:rPr>
              <a:t>:</a:t>
            </a:r>
            <a:r>
              <a:rPr lang="en-US" altLang="ja-JP" sz="2800" dirty="0">
                <a:solidFill>
                  <a:srgbClr val="FF0000"/>
                </a:solidFill>
              </a:rPr>
              <a:t> </a:t>
            </a:r>
            <a:r>
              <a:rPr lang="ja-JP" altLang="en-US" sz="2400"/>
              <a:t>分母が</a:t>
            </a:r>
            <a:r>
              <a:rPr lang="en-US" altLang="ja-JP" sz="2400" dirty="0"/>
              <a:t>51</a:t>
            </a:r>
            <a:r>
              <a:rPr lang="ja-JP" altLang="en-US" sz="2400"/>
              <a:t>の割合の近似値は</a:t>
            </a:r>
            <a:r>
              <a:rPr lang="en-US" altLang="ja-JP" sz="2400" dirty="0"/>
              <a:t>49</a:t>
            </a:r>
            <a:r>
              <a:rPr lang="ja-JP" altLang="en-US" sz="2400"/>
              <a:t>の場合と混同しやすい。</a:t>
            </a:r>
            <a:r>
              <a:rPr lang="en-US" altLang="ja-JP" sz="2400" dirty="0"/>
              <a:t>52</a:t>
            </a:r>
            <a:r>
              <a:rPr lang="ja-JP" altLang="en-US" sz="2400"/>
              <a:t>は</a:t>
            </a:r>
            <a:r>
              <a:rPr lang="en-US" altLang="ja-JP" sz="2400" dirty="0"/>
              <a:t>48</a:t>
            </a:r>
            <a:r>
              <a:rPr lang="ja-JP" altLang="en-US" sz="2400"/>
              <a:t>と同様。</a:t>
            </a:r>
            <a:r>
              <a:rPr lang="en-US" altLang="ja-JP" sz="2400" dirty="0"/>
              <a:t>53</a:t>
            </a:r>
            <a:r>
              <a:rPr lang="ja-JP" altLang="en-US" sz="2400"/>
              <a:t>は</a:t>
            </a:r>
            <a:r>
              <a:rPr lang="en-US" altLang="ja-JP" sz="2400" dirty="0"/>
              <a:t>47</a:t>
            </a:r>
            <a:r>
              <a:rPr lang="ja-JP" altLang="en-US" sz="24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3100</TotalTime>
  <Words>2611</Words>
  <Application>Microsoft Macintosh PowerPoint</Application>
  <PresentationFormat>画面に合わせる (4:3)</PresentationFormat>
  <Paragraphs>187</Paragraphs>
  <Slides>19</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19</vt:i4>
      </vt:variant>
    </vt:vector>
  </HeadingPairs>
  <TitlesOfParts>
    <vt:vector size="27" baseType="lpstr">
      <vt:lpstr>SF Mono</vt: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参考: 分母を50以下の限定にせず  2〜100までにした場合</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lpstr>懸案事項</vt:lpstr>
      <vt:lpstr>他の疑問</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90</cp:revision>
  <cp:lastPrinted>2022-11-09T04:55:59Z</cp:lastPrinted>
  <dcterms:created xsi:type="dcterms:W3CDTF">2022-11-07T13:43:12Z</dcterms:created>
  <dcterms:modified xsi:type="dcterms:W3CDTF">2022-11-10T04:41:43Z</dcterms:modified>
</cp:coreProperties>
</file>

<file path=docProps/thumbnail.jpeg>
</file>